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10" r:id="rId47"/>
    <p:sldId id="304" r:id="rId48"/>
    <p:sldId id="311" r:id="rId49"/>
    <p:sldId id="312" r:id="rId50"/>
    <p:sldId id="313" r:id="rId51"/>
    <p:sldId id="31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8" autoAdjust="0"/>
    <p:restoredTop sz="95147" autoAdjust="0"/>
  </p:normalViewPr>
  <p:slideViewPr>
    <p:cSldViewPr snapToGrid="0">
      <p:cViewPr varScale="1">
        <p:scale>
          <a:sx n="119" d="100"/>
          <a:sy n="119" d="100"/>
        </p:scale>
        <p:origin x="46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83C-9F75-41F8-8DF3-8F9FC293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LM0610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B66A-85AA-4D79-B9EB-92A82FCC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112639" y="1759539"/>
            <a:ext cx="4246860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72444-6EAA-43D2-AABD-02197868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5" y="2166761"/>
            <a:ext cx="502990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D2B4-33D6-4D2C-9DB5-4469E269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5BA8-5101-474F-A6E0-EE747537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DE86-F682-405B-A01E-5C6EC7C3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15" y="2669221"/>
            <a:ext cx="519185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A5C80-0DA9-4FA2-94DD-24C3B1B3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6" y="866700"/>
            <a:ext cx="9373386" cy="51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06FFA-B499-4C2E-930B-11B3B6236571}"/>
              </a:ext>
            </a:extLst>
          </p:cNvPr>
          <p:cNvSpPr txBox="1"/>
          <p:nvPr/>
        </p:nvSpPr>
        <p:spPr>
          <a:xfrm>
            <a:off x="3808428" y="55301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1441B-FCAF-4BE0-8CE2-49C14CF07A6A}"/>
              </a:ext>
            </a:extLst>
          </p:cNvPr>
          <p:cNvSpPr txBox="1"/>
          <p:nvPr/>
        </p:nvSpPr>
        <p:spPr>
          <a:xfrm>
            <a:off x="3808428" y="4908668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7DA11-BEFE-440A-99AD-4C439308CC49}"/>
              </a:ext>
            </a:extLst>
          </p:cNvPr>
          <p:cNvSpPr txBox="1"/>
          <p:nvPr/>
        </p:nvSpPr>
        <p:spPr>
          <a:xfrm>
            <a:off x="3808427" y="52194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47CC2-7DAA-49CC-BBF3-CE4296E2DE0A}"/>
              </a:ext>
            </a:extLst>
          </p:cNvPr>
          <p:cNvSpPr txBox="1"/>
          <p:nvPr/>
        </p:nvSpPr>
        <p:spPr>
          <a:xfrm>
            <a:off x="3808423" y="36112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D7F25-7F73-454B-AE37-ED56BBAB364C}"/>
              </a:ext>
            </a:extLst>
          </p:cNvPr>
          <p:cNvSpPr txBox="1"/>
          <p:nvPr/>
        </p:nvSpPr>
        <p:spPr>
          <a:xfrm>
            <a:off x="3808420" y="294736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F514E-FDA1-49D2-833F-F3608C60E448}"/>
              </a:ext>
            </a:extLst>
          </p:cNvPr>
          <p:cNvSpPr txBox="1"/>
          <p:nvPr/>
        </p:nvSpPr>
        <p:spPr>
          <a:xfrm>
            <a:off x="3808421" y="32852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03F8C-9DB8-45C8-98F8-A30A2623A50E}"/>
              </a:ext>
            </a:extLst>
          </p:cNvPr>
          <p:cNvSpPr txBox="1"/>
          <p:nvPr/>
        </p:nvSpPr>
        <p:spPr>
          <a:xfrm>
            <a:off x="3808425" y="3965410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22793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27F9-CF57-4829-8E2B-2B87691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D709-D357-469A-ABCB-FF71C408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CB306-A8CC-4739-A078-F3526636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4" y="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77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89B-60B7-4327-AD3E-13449001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BA6-62EF-4F73-A0C7-D1BBC9127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694A-F0A3-4768-A955-9E090259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04311"/>
            <a:ext cx="10860016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7983-B736-4DA3-A85E-229802D6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61A-C0BB-4683-ABDD-ECF8EDEB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5A605-4280-4689-86F3-A7D7339A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90" y="553825"/>
            <a:ext cx="925959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17DF-2883-4D72-AD85-D2DC60AF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B70F2B-196F-4495-801A-2916EA3D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38FADF-7898-45F8-BF2A-2DB23F9E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371313"/>
            <a:ext cx="910717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F4-A826-4440-87AE-232B3F32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2153-8DD2-444A-AAFF-8BF3B6C2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A27AC-BB03-4EC4-9696-C21D3354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737812"/>
            <a:ext cx="1100291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3349-27C8-4E7E-A768-B09674C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603E-DF37-4D3A-B039-C55845F5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F82B2-82B6-48DF-BFD3-280946F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347232"/>
            <a:ext cx="961206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5D2E-2092-48EB-985C-07E492E4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F4C-C8AB-4669-9C0A-D9AAD070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294A-2FAD-47E4-B36F-B4520D98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533260"/>
            <a:ext cx="792590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1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9F3-E8EA-4A7F-8CDE-867A8C5E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BDD0-5A05-4AD9-B68B-E8FCED1E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7D93E-E4CA-42F9-9639-39A88741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366285"/>
            <a:ext cx="10612331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32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BA4-5A44-4D90-BBC3-3CB658D3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CE99-273A-45F9-9AB4-EEEE9C04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9BD6F-B1A2-4789-A42E-77906F2C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190312"/>
            <a:ext cx="994548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7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BE34-A976-46D0-8E59-407D228D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4314-83FF-4859-B6FE-BEE0336F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DA0E-25B3-4E60-A433-870F3945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647576"/>
            <a:ext cx="844032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8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D1EF-66F9-4594-891D-45BED791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1EC4-C963-44D4-A6BD-01538E67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89921-385E-4272-953B-F2E42365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09497"/>
            <a:ext cx="717332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2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00C9-3CDD-4CAD-9E7C-6AA13A7A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09A0-EFBE-4799-B27E-18E752FCB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F0F85-147F-4D50-A9F2-F0EEDF4A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80" y="0"/>
            <a:ext cx="795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3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1F19-01B9-4892-9752-4CC2F40C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F69-9ACD-4593-8BDB-688DE32BC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7A99E-85E5-4EFE-8124-B8DCC8D9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77" y="0"/>
            <a:ext cx="843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0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94FEF-B8D1-4FC3-A769-D1D0DA08C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26"/>
          <a:stretch/>
        </p:blipFill>
        <p:spPr>
          <a:xfrm>
            <a:off x="1096973" y="976374"/>
            <a:ext cx="3172268" cy="1844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67747-C2A0-4F32-8D29-BCF39DAD1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98"/>
          <a:stretch/>
        </p:blipFill>
        <p:spPr>
          <a:xfrm>
            <a:off x="1096973" y="3062752"/>
            <a:ext cx="3172268" cy="2799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2A669-BEED-46FA-B14A-343B552588BC}"/>
              </a:ext>
            </a:extLst>
          </p:cNvPr>
          <p:cNvSpPr txBox="1"/>
          <p:nvPr/>
        </p:nvSpPr>
        <p:spPr>
          <a:xfrm>
            <a:off x="2409431" y="2693420"/>
            <a:ext cx="54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39930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100000" r="-20139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300000" r="-20139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500000" r="-2993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306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1470209-B6B4-44D3-AF98-61C84F2650E9}"/>
              </a:ext>
            </a:extLst>
          </p:cNvPr>
          <p:cNvSpPr txBox="1"/>
          <p:nvPr/>
        </p:nvSpPr>
        <p:spPr>
          <a:xfrm>
            <a:off x="6144724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BBFEC-CDAC-4817-BA13-4D249C8C5A60}"/>
              </a:ext>
            </a:extLst>
          </p:cNvPr>
          <p:cNvSpPr txBox="1"/>
          <p:nvPr/>
        </p:nvSpPr>
        <p:spPr>
          <a:xfrm>
            <a:off x="9660681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matrix</a:t>
            </a:r>
          </a:p>
        </p:txBody>
      </p:sp>
    </p:spTree>
    <p:extLst>
      <p:ext uri="{BB962C8B-B14F-4D97-AF65-F5344CB8AC3E}">
        <p14:creationId xmlns:p14="http://schemas.microsoft.com/office/powerpoint/2010/main" val="1217555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75C1594-4DA4-4986-A8DC-C968D456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5014032"/>
                  </p:ext>
                </p:extLst>
              </p:nvPr>
            </p:nvGraphicFramePr>
            <p:xfrm>
              <a:off x="5558014" y="2134470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5014032"/>
                  </p:ext>
                </p:extLst>
              </p:nvPr>
            </p:nvGraphicFramePr>
            <p:xfrm>
              <a:off x="5558014" y="2134470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C40902A5-EAE5-4190-B1CA-6A1516DD65E0}"/>
              </a:ext>
            </a:extLst>
          </p:cNvPr>
          <p:cNvSpPr/>
          <p:nvPr/>
        </p:nvSpPr>
        <p:spPr>
          <a:xfrm>
            <a:off x="5308052" y="2985540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C4950-33E2-4228-91DC-5F5116FC7D46}"/>
              </a:ext>
            </a:extLst>
          </p:cNvPr>
          <p:cNvSpPr txBox="1"/>
          <p:nvPr/>
        </p:nvSpPr>
        <p:spPr>
          <a:xfrm>
            <a:off x="5328909" y="1786621"/>
            <a:ext cx="1263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imilarity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Matrix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D8890C-3C40-4CCE-9273-B0C5DA1A6E6C}"/>
              </a:ext>
            </a:extLst>
          </p:cNvPr>
          <p:cNvSpPr txBox="1"/>
          <p:nvPr/>
        </p:nvSpPr>
        <p:spPr>
          <a:xfrm>
            <a:off x="7328330" y="1782660"/>
            <a:ext cx="149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BDE15-BB04-4613-A3AD-6ECC31BCF438}"/>
              </a:ext>
            </a:extLst>
          </p:cNvPr>
          <p:cNvSpPr txBox="1"/>
          <p:nvPr/>
        </p:nvSpPr>
        <p:spPr>
          <a:xfrm>
            <a:off x="8075847" y="4380921"/>
            <a:ext cx="615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111998"/>
                  </p:ext>
                </p:extLst>
              </p:nvPr>
            </p:nvGraphicFramePr>
            <p:xfrm>
              <a:off x="10806" y="2414819"/>
              <a:ext cx="320373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933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111998"/>
                  </p:ext>
                </p:extLst>
              </p:nvPr>
            </p:nvGraphicFramePr>
            <p:xfrm>
              <a:off x="10806" y="2414819"/>
              <a:ext cx="320373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933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242" b="-5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r="-199242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27" t="-302500" r="-100763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2500" r="-299242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02500" r="-29924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2500" r="-19924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242" t="-502500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465603"/>
                  </p:ext>
                </p:extLst>
              </p:nvPr>
            </p:nvGraphicFramePr>
            <p:xfrm>
              <a:off x="3308022" y="2408409"/>
              <a:ext cx="1771528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5764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85764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465603"/>
                  </p:ext>
                </p:extLst>
              </p:nvPr>
            </p:nvGraphicFramePr>
            <p:xfrm>
              <a:off x="3308022" y="2408409"/>
              <a:ext cx="1771528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5764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85764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100000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0000" b="-4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0000" r="-100000" b="-3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402500" r="-100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4025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5FE4455-2949-4405-A35C-71D97F9E5DA8}"/>
              </a:ext>
            </a:extLst>
          </p:cNvPr>
          <p:cNvSpPr txBox="1"/>
          <p:nvPr/>
        </p:nvSpPr>
        <p:spPr>
          <a:xfrm>
            <a:off x="1235660" y="2063497"/>
            <a:ext cx="1263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Count Matrix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DFB15B-4C97-45C6-8781-91C8C91A091B}"/>
              </a:ext>
            </a:extLst>
          </p:cNvPr>
          <p:cNvSpPr txBox="1"/>
          <p:nvPr/>
        </p:nvSpPr>
        <p:spPr>
          <a:xfrm>
            <a:off x="3606895" y="2059659"/>
            <a:ext cx="1173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Design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97166"/>
                  </p:ext>
                </p:extLst>
              </p:nvPr>
            </p:nvGraphicFramePr>
            <p:xfrm>
              <a:off x="6841408" y="2422788"/>
              <a:ext cx="24688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97166"/>
                  </p:ext>
                </p:extLst>
              </p:nvPr>
            </p:nvGraphicFramePr>
            <p:xfrm>
              <a:off x="6841408" y="2422788"/>
              <a:ext cx="24688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481" r="-1481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41" t="-100000" r="-202222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302500" r="-10073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41" t="-502500" r="-202222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481" t="-502500" r="-1481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900996"/>
                  </p:ext>
                </p:extLst>
              </p:nvPr>
            </p:nvGraphicFramePr>
            <p:xfrm>
              <a:off x="6725017" y="4685682"/>
              <a:ext cx="2711214" cy="12314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3738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900996"/>
                  </p:ext>
                </p:extLst>
              </p:nvPr>
            </p:nvGraphicFramePr>
            <p:xfrm>
              <a:off x="6725017" y="4685682"/>
              <a:ext cx="2711214" cy="12314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3738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b="-4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329" t="-100000" r="-9932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100000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02500" r="-20067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329" t="-302500" r="-99329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302500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83333" r="-200676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383333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Left Bracket 52">
            <a:extLst>
              <a:ext uri="{FF2B5EF4-FFF2-40B4-BE49-F238E27FC236}">
                <a16:creationId xmlns:a16="http://schemas.microsoft.com/office/drawing/2014/main" id="{B106601F-218E-40FD-9E18-68ADEB823A0A}"/>
              </a:ext>
            </a:extLst>
          </p:cNvPr>
          <p:cNvSpPr/>
          <p:nvPr/>
        </p:nvSpPr>
        <p:spPr>
          <a:xfrm>
            <a:off x="2030514" y="4380921"/>
            <a:ext cx="476722" cy="1654935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/>
              <p:nvPr/>
            </p:nvSpPr>
            <p:spPr>
              <a:xfrm>
                <a:off x="388498" y="4685682"/>
                <a:ext cx="14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8" y="4685682"/>
                <a:ext cx="1425070" cy="276999"/>
              </a:xfrm>
              <a:prstGeom prst="rect">
                <a:avLst/>
              </a:prstGeom>
              <a:blipFill>
                <a:blip r:embed="rId8"/>
                <a:stretch>
                  <a:fillRect l="-3846" r="-29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C4EFBC96-724B-40EE-B81B-4EC8038F4A3A}"/>
              </a:ext>
            </a:extLst>
          </p:cNvPr>
          <p:cNvSpPr/>
          <p:nvPr/>
        </p:nvSpPr>
        <p:spPr>
          <a:xfrm>
            <a:off x="407817" y="505900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F5A3CB-B0FB-475C-B714-EDA65C4A1978}"/>
              </a:ext>
            </a:extLst>
          </p:cNvPr>
          <p:cNvSpPr txBox="1"/>
          <p:nvPr/>
        </p:nvSpPr>
        <p:spPr>
          <a:xfrm>
            <a:off x="2030514" y="5723492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C2009F-65BA-4CE9-8D7B-90B461531C72}"/>
              </a:ext>
            </a:extLst>
          </p:cNvPr>
          <p:cNvSpPr txBox="1"/>
          <p:nvPr/>
        </p:nvSpPr>
        <p:spPr>
          <a:xfrm>
            <a:off x="2030514" y="6028253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AFA345-B3FC-4D15-83D9-6AEAE1A42B17}"/>
              </a:ext>
            </a:extLst>
          </p:cNvPr>
          <p:cNvSpPr txBox="1"/>
          <p:nvPr/>
        </p:nvSpPr>
        <p:spPr>
          <a:xfrm>
            <a:off x="2534079" y="4119311"/>
            <a:ext cx="242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Base model : null model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 : full model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6309CC-F257-4E84-B0C1-EEFC30DEF350}"/>
              </a:ext>
            </a:extLst>
          </p:cNvPr>
          <p:cNvSpPr txBox="1"/>
          <p:nvPr/>
        </p:nvSpPr>
        <p:spPr>
          <a:xfrm>
            <a:off x="2534079" y="5881967"/>
            <a:ext cx="242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fixed overdispersion term 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871F5F4-F92C-4418-A2A0-01182FF8952E}"/>
              </a:ext>
            </a:extLst>
          </p:cNvPr>
          <p:cNvSpPr/>
          <p:nvPr/>
        </p:nvSpPr>
        <p:spPr>
          <a:xfrm>
            <a:off x="5193494" y="500264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7D5C9-9636-4FED-91CA-2A945DC07F03}"/>
              </a:ext>
            </a:extLst>
          </p:cNvPr>
          <p:cNvSpPr txBox="1"/>
          <p:nvPr/>
        </p:nvSpPr>
        <p:spPr>
          <a:xfrm>
            <a:off x="5734235" y="3284301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(1)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FE913-E5D6-41D5-9181-94022D53581F}"/>
              </a:ext>
            </a:extLst>
          </p:cNvPr>
          <p:cNvSpPr txBox="1"/>
          <p:nvPr/>
        </p:nvSpPr>
        <p:spPr>
          <a:xfrm>
            <a:off x="4627063" y="4196255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26258D-40B8-41B1-83F8-4099049C82D0}"/>
              </a:ext>
            </a:extLst>
          </p:cNvPr>
          <p:cNvSpPr txBox="1"/>
          <p:nvPr/>
        </p:nvSpPr>
        <p:spPr>
          <a:xfrm>
            <a:off x="4627063" y="5843587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831723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0FD9-A34A-45C2-A473-C1208275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67619-6DFF-4678-88D1-35CC65B22BE2}"/>
              </a:ext>
            </a:extLst>
          </p:cNvPr>
          <p:cNvSpPr/>
          <p:nvPr/>
        </p:nvSpPr>
        <p:spPr>
          <a:xfrm>
            <a:off x="1008667" y="2644687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(Support Vector Machine)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B2F2FC-37DB-41BA-95C4-1CFC1683A2E0}"/>
              </a:ext>
            </a:extLst>
          </p:cNvPr>
          <p:cNvSpPr/>
          <p:nvPr/>
        </p:nvSpPr>
        <p:spPr>
          <a:xfrm>
            <a:off x="1008667" y="2644687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E5A58-762E-4F8C-BBCB-F7D2DA137BBB}"/>
              </a:ext>
            </a:extLst>
          </p:cNvPr>
          <p:cNvSpPr/>
          <p:nvPr/>
        </p:nvSpPr>
        <p:spPr>
          <a:xfrm>
            <a:off x="1008667" y="3094817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B9CA4-90BA-4A7F-A8CB-9DC472F702F3}"/>
              </a:ext>
            </a:extLst>
          </p:cNvPr>
          <p:cNvSpPr/>
          <p:nvPr/>
        </p:nvSpPr>
        <p:spPr>
          <a:xfrm>
            <a:off x="2654587" y="3094817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97F96-4EAF-4AF1-8C24-CDFC9AEEFD3E}"/>
              </a:ext>
            </a:extLst>
          </p:cNvPr>
          <p:cNvSpPr txBox="1"/>
          <p:nvPr/>
        </p:nvSpPr>
        <p:spPr>
          <a:xfrm>
            <a:off x="4868943" y="3360281"/>
            <a:ext cx="50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6E147-46FF-455A-A31B-99C487FF341A}"/>
              </a:ext>
            </a:extLst>
          </p:cNvPr>
          <p:cNvSpPr/>
          <p:nvPr/>
        </p:nvSpPr>
        <p:spPr>
          <a:xfrm>
            <a:off x="1008666" y="3736683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99433-38F6-4D5C-981B-050EB548F33A}"/>
              </a:ext>
            </a:extLst>
          </p:cNvPr>
          <p:cNvSpPr/>
          <p:nvPr/>
        </p:nvSpPr>
        <p:spPr>
          <a:xfrm>
            <a:off x="7592346" y="3729613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E7E8D0-25B4-482D-AB12-33DB971FA4BD}"/>
              </a:ext>
            </a:extLst>
          </p:cNvPr>
          <p:cNvSpPr/>
          <p:nvPr/>
        </p:nvSpPr>
        <p:spPr>
          <a:xfrm>
            <a:off x="1008666" y="4999583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 cell type labels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7BCFA0-1725-46C5-80AF-EDAF1E2BDB27}"/>
              </a:ext>
            </a:extLst>
          </p:cNvPr>
          <p:cNvCxnSpPr/>
          <p:nvPr/>
        </p:nvCxnSpPr>
        <p:spPr>
          <a:xfrm>
            <a:off x="5123466" y="4111399"/>
            <a:ext cx="0" cy="36047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552837-D55E-458C-9617-616DEDB349D7}"/>
              </a:ext>
            </a:extLst>
          </p:cNvPr>
          <p:cNvSpPr/>
          <p:nvPr/>
        </p:nvSpPr>
        <p:spPr>
          <a:xfrm>
            <a:off x="1008666" y="4572271"/>
            <a:ext cx="822960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 cell type labels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955FC5-7250-4C41-821B-8141879A9B33}"/>
              </a:ext>
            </a:extLst>
          </p:cNvPr>
          <p:cNvCxnSpPr>
            <a:cxnSpLocks/>
          </p:cNvCxnSpPr>
          <p:nvPr/>
        </p:nvCxnSpPr>
        <p:spPr>
          <a:xfrm>
            <a:off x="9442514" y="4923676"/>
            <a:ext cx="49333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895F4C-CAEB-413D-8E81-A5698AF3C549}"/>
              </a:ext>
            </a:extLst>
          </p:cNvPr>
          <p:cNvSpPr txBox="1"/>
          <p:nvPr/>
        </p:nvSpPr>
        <p:spPr>
          <a:xfrm>
            <a:off x="9977486" y="4600510"/>
            <a:ext cx="171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Misclassification Matrix</a:t>
            </a:r>
          </a:p>
        </p:txBody>
      </p:sp>
    </p:spTree>
    <p:extLst>
      <p:ext uri="{BB962C8B-B14F-4D97-AF65-F5344CB8AC3E}">
        <p14:creationId xmlns:p14="http://schemas.microsoft.com/office/powerpoint/2010/main" val="531407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8534D3-2B2A-468E-80DB-B6D0809C1995}"/>
              </a:ext>
            </a:extLst>
          </p:cNvPr>
          <p:cNvSpPr/>
          <p:nvPr/>
        </p:nvSpPr>
        <p:spPr>
          <a:xfrm>
            <a:off x="1189083" y="284147"/>
            <a:ext cx="3032051" cy="93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 Pool[1]</a:t>
            </a:r>
          </a:p>
          <a:p>
            <a:pPr algn="ctr"/>
            <a:r>
              <a:rPr lang="en-US" dirty="0"/>
              <a:t>(gene expression matrix + true label)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26BF7E-DBC6-46A6-9299-22F23B816E31}"/>
              </a:ext>
            </a:extLst>
          </p:cNvPr>
          <p:cNvCxnSpPr>
            <a:cxnSpLocks/>
          </p:cNvCxnSpPr>
          <p:nvPr/>
        </p:nvCxnSpPr>
        <p:spPr>
          <a:xfrm>
            <a:off x="2115888" y="1376499"/>
            <a:ext cx="0" cy="875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5DD4C-B0D7-4CCA-8B82-C68FE7B2CD0B}"/>
                  </a:ext>
                </a:extLst>
              </p:cNvPr>
              <p:cNvSpPr txBox="1"/>
              <p:nvPr/>
            </p:nvSpPr>
            <p:spPr>
              <a:xfrm>
                <a:off x="2307271" y="1367072"/>
                <a:ext cx="54863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Step1: Cells Selection(for each condition)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𝑀𝑢𝑙𝑡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5DD4C-B0D7-4CCA-8B82-C68FE7B2C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271" y="1367072"/>
                <a:ext cx="5486397" cy="923330"/>
              </a:xfrm>
              <a:prstGeom prst="rect">
                <a:avLst/>
              </a:prstGeom>
              <a:blipFill>
                <a:blip r:embed="rId3"/>
                <a:stretch>
                  <a:fillRect l="-889" t="-3289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1D6BD5-9DE2-4A59-9D10-30526A204DC2}"/>
              </a:ext>
            </a:extLst>
          </p:cNvPr>
          <p:cNvSpPr/>
          <p:nvPr/>
        </p:nvSpPr>
        <p:spPr>
          <a:xfrm>
            <a:off x="1189081" y="2410342"/>
            <a:ext cx="3032051" cy="93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Selected Cells</a:t>
            </a:r>
          </a:p>
          <a:p>
            <a:pPr algn="ctr"/>
            <a:r>
              <a:rPr lang="en-US" dirty="0"/>
              <a:t>(simulated data)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99B692-E7C9-455A-B97A-0C9E0BCAD859}"/>
              </a:ext>
            </a:extLst>
          </p:cNvPr>
          <p:cNvCxnSpPr>
            <a:cxnSpLocks/>
          </p:cNvCxnSpPr>
          <p:nvPr/>
        </p:nvCxnSpPr>
        <p:spPr>
          <a:xfrm>
            <a:off x="2158419" y="3497096"/>
            <a:ext cx="0" cy="7281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69A9B8-B77D-4D7F-B89D-F71DF59E051B}"/>
              </a:ext>
            </a:extLst>
          </p:cNvPr>
          <p:cNvSpPr txBox="1"/>
          <p:nvPr/>
        </p:nvSpPr>
        <p:spPr>
          <a:xfrm>
            <a:off x="2307271" y="3391568"/>
            <a:ext cx="548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Step2: Clustering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2BFE65-CC1F-48CE-ADB1-988CD031EA2F}"/>
              </a:ext>
            </a:extLst>
          </p:cNvPr>
          <p:cNvSpPr/>
          <p:nvPr/>
        </p:nvSpPr>
        <p:spPr>
          <a:xfrm>
            <a:off x="1196165" y="4322399"/>
            <a:ext cx="3032051" cy="93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Matrix +</a:t>
            </a:r>
          </a:p>
          <a:p>
            <a:pPr algn="ctr"/>
            <a:r>
              <a:rPr lang="en-US" dirty="0"/>
              <a:t>Design Matrix +</a:t>
            </a:r>
          </a:p>
          <a:p>
            <a:pPr algn="ctr"/>
            <a:r>
              <a:rPr lang="en-US" dirty="0"/>
              <a:t>Misclassification Matrix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710C08-8C69-4082-9D5A-FDEDC0ABE52B}"/>
              </a:ext>
            </a:extLst>
          </p:cNvPr>
          <p:cNvCxnSpPr>
            <a:cxnSpLocks/>
          </p:cNvCxnSpPr>
          <p:nvPr/>
        </p:nvCxnSpPr>
        <p:spPr>
          <a:xfrm>
            <a:off x="4676333" y="4820281"/>
            <a:ext cx="464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C72F5F-81A1-48C5-BC59-1CC833961B5D}"/>
                  </a:ext>
                </a:extLst>
              </p:cNvPr>
              <p:cNvSpPr txBox="1"/>
              <p:nvPr/>
            </p:nvSpPr>
            <p:spPr>
              <a:xfrm>
                <a:off x="5809804" y="3786061"/>
                <a:ext cx="5674238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3: Differential Composition Analysis</a:t>
                </a:r>
              </a:p>
              <a:p>
                <a:pPr lvl="1"/>
                <a:r>
                  <a:rPr lang="en-US" dirty="0"/>
                  <a:t>DCATS 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/>
                  <a:t>Fisher exact test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/>
                  <a:t>speckle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 err="1"/>
                  <a:t>diffcyt</a:t>
                </a:r>
                <a:r>
                  <a:rPr lang="en-US" dirty="0"/>
                  <a:t>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 err="1"/>
                  <a:t>scDC</a:t>
                </a:r>
                <a:r>
                  <a:rPr lang="en-US" dirty="0"/>
                  <a:t>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/>
                  <a:t>milo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 (neighborhoods’ level)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C72F5F-81A1-48C5-BC59-1CC833961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804" y="3786061"/>
                <a:ext cx="5674238" cy="2031325"/>
              </a:xfrm>
              <a:prstGeom prst="rect">
                <a:avLst/>
              </a:prstGeom>
              <a:blipFill>
                <a:blip r:embed="rId4"/>
                <a:stretch>
                  <a:fillRect l="-859" t="-1502" b="-3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B35695B4-7439-46BB-982E-868B3C82EC1A}"/>
              </a:ext>
            </a:extLst>
          </p:cNvPr>
          <p:cNvSpPr/>
          <p:nvPr/>
        </p:nvSpPr>
        <p:spPr>
          <a:xfrm>
            <a:off x="5588739" y="4225227"/>
            <a:ext cx="165472" cy="115299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A49900-06AD-4EA8-8D4E-842DFC619B46}"/>
              </a:ext>
            </a:extLst>
          </p:cNvPr>
          <p:cNvSpPr/>
          <p:nvPr/>
        </p:nvSpPr>
        <p:spPr>
          <a:xfrm>
            <a:off x="838200" y="3834022"/>
            <a:ext cx="9943208" cy="1922830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EC51B0-E827-40AE-86A0-5473BE5FE274}"/>
              </a:ext>
            </a:extLst>
          </p:cNvPr>
          <p:cNvSpPr txBox="1"/>
          <p:nvPr/>
        </p:nvSpPr>
        <p:spPr>
          <a:xfrm>
            <a:off x="7109061" y="2908402"/>
            <a:ext cx="258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Theoretical Simulation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639CA8-C7ED-41F9-945C-52B4A700A526}"/>
              </a:ext>
            </a:extLst>
          </p:cNvPr>
          <p:cNvCxnSpPr>
            <a:cxnSpLocks/>
          </p:cNvCxnSpPr>
          <p:nvPr/>
        </p:nvCxnSpPr>
        <p:spPr>
          <a:xfrm>
            <a:off x="6769696" y="3099030"/>
            <a:ext cx="0" cy="6346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B33EFB-727B-42FA-B757-3D35E78ADF52}"/>
              </a:ext>
            </a:extLst>
          </p:cNvPr>
          <p:cNvCxnSpPr/>
          <p:nvPr/>
        </p:nvCxnSpPr>
        <p:spPr>
          <a:xfrm>
            <a:off x="6750842" y="3117884"/>
            <a:ext cx="33936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412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56BF-30AB-4611-B837-F9F21130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378BC-F7B9-4131-8447-F17EF884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7" y="2022119"/>
            <a:ext cx="3905795" cy="410584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B6490E-0C2C-48D9-9999-A59C8D3EB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20782"/>
              </p:ext>
            </p:extLst>
          </p:nvPr>
        </p:nvGraphicFramePr>
        <p:xfrm>
          <a:off x="4872043" y="2434778"/>
          <a:ext cx="5844618" cy="3280530"/>
        </p:xfrm>
        <a:graphic>
          <a:graphicData uri="http://schemas.openxmlformats.org/drawingml/2006/table">
            <a:tbl>
              <a:tblPr/>
              <a:tblGrid>
                <a:gridCol w="649402">
                  <a:extLst>
                    <a:ext uri="{9D8B030D-6E8A-4147-A177-3AD203B41FA5}">
                      <a16:colId xmlns:a16="http://schemas.microsoft.com/office/drawing/2014/main" val="1293944814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2981478459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317586311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1762984735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1881188530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1223929511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3762621955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3687003699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505528543"/>
                    </a:ext>
                  </a:extLst>
                </a:gridCol>
              </a:tblGrid>
              <a:tr h="497050"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B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cM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Th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Tc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DC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ncM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Mkc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NK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46493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B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0.921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0.009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0.038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038841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cM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0.008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0.829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0.042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0.136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6515747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Th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0.946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0.136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0001025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Tc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0.797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0.08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4231895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DC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0.874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1795108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ncM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0.009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0.042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0.956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6376518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Mkc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0.614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6015856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NK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0.125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0.901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396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253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37A4-2A00-4C68-BD8E-CA3BC03F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FC069-23D2-4261-AC01-F1AB632D690F}"/>
              </a:ext>
            </a:extLst>
          </p:cNvPr>
          <p:cNvGrpSpPr/>
          <p:nvPr/>
        </p:nvGrpSpPr>
        <p:grpSpPr>
          <a:xfrm>
            <a:off x="7348936" y="2567983"/>
            <a:ext cx="3891742" cy="3221942"/>
            <a:chOff x="7693800" y="2366541"/>
            <a:chExt cx="3563007" cy="2979683"/>
          </a:xfrm>
        </p:grpSpPr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0D24369-CC4A-47E7-AB57-70470C7D7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5" r="48046" b="69987"/>
            <a:stretch/>
          </p:blipFill>
          <p:spPr>
            <a:xfrm>
              <a:off x="7693800" y="2366541"/>
              <a:ext cx="3563007" cy="29796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559127-C390-4861-B09D-3940F4AF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3800" y="2366541"/>
              <a:ext cx="314369" cy="2762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BBA75E-C615-426F-8CA3-AF0F28138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3800" y="5069960"/>
              <a:ext cx="314369" cy="27626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2CF03-6E6C-4E5F-A56C-F04BF58E5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86" y="2446854"/>
            <a:ext cx="6714855" cy="34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9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AF2607-0E8B-4367-8208-4E1F9DB6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959566"/>
            <a:ext cx="476316" cy="504895"/>
          </a:xfrm>
          <a:prstGeom prst="rect">
            <a:avLst/>
          </a:prstGeom>
        </p:spPr>
      </p:pic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654C961-8378-47B0-8210-917304A01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1" t="20035" r="1786" b="76643"/>
          <a:stretch/>
        </p:blipFill>
        <p:spPr>
          <a:xfrm>
            <a:off x="4431147" y="1544793"/>
            <a:ext cx="2975260" cy="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82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D09E0-4AC5-47D0-92CA-776BD6CA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653" y="4895380"/>
            <a:ext cx="309606" cy="261974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BFC52AE3-1FC1-4920-91E8-1461DE4F4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 b="80139"/>
          <a:stretch/>
        </p:blipFill>
        <p:spPr>
          <a:xfrm>
            <a:off x="3933668" y="3264981"/>
            <a:ext cx="3335867" cy="1634488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B4408B1E-BA58-4406-A3CE-868E6E134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 t="25073" b="55066"/>
          <a:stretch/>
        </p:blipFill>
        <p:spPr>
          <a:xfrm>
            <a:off x="721142" y="3264981"/>
            <a:ext cx="3241674" cy="1634488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150286A3-B2EB-4E8E-95F1-624C083DF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" t="23248" r="95560" b="55066"/>
          <a:stretch/>
        </p:blipFill>
        <p:spPr>
          <a:xfrm>
            <a:off x="411536" y="3114379"/>
            <a:ext cx="309606" cy="1784711"/>
          </a:xfrm>
          <a:prstGeom prst="rect">
            <a:avLst/>
          </a:prstGeom>
        </p:spPr>
      </p:pic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78EB343C-5AEE-4288-B764-68DBF736D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25610" r="47980" b="55243"/>
          <a:stretch/>
        </p:blipFill>
        <p:spPr>
          <a:xfrm>
            <a:off x="7175342" y="3319670"/>
            <a:ext cx="3335867" cy="157571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51604D-A973-4CF6-9917-A2FE2589D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566911"/>
              </p:ext>
            </p:extLst>
          </p:nvPr>
        </p:nvGraphicFramePr>
        <p:xfrm>
          <a:off x="7536958" y="4923661"/>
          <a:ext cx="2852928" cy="8001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56616">
                  <a:extLst>
                    <a:ext uri="{9D8B030D-6E8A-4147-A177-3AD203B41FA5}">
                      <a16:colId xmlns:a16="http://schemas.microsoft.com/office/drawing/2014/main" val="2634551246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390639605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26285206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336343500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422856574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072797073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71265610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278280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67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54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8826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380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292232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EE8264-18C6-4311-A663-3E00D726D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5370"/>
              </p:ext>
            </p:extLst>
          </p:nvPr>
        </p:nvGraphicFramePr>
        <p:xfrm>
          <a:off x="4308849" y="4955950"/>
          <a:ext cx="2852928" cy="8001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56616">
                  <a:extLst>
                    <a:ext uri="{9D8B030D-6E8A-4147-A177-3AD203B41FA5}">
                      <a16:colId xmlns:a16="http://schemas.microsoft.com/office/drawing/2014/main" val="3859695011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418132192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433161818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954248794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216252456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87779650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58503187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579579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735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0047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9356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3165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70248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48DAD3B-E67B-422D-89B5-59D05B8D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74737"/>
              </p:ext>
            </p:extLst>
          </p:nvPr>
        </p:nvGraphicFramePr>
        <p:xfrm>
          <a:off x="488096" y="4923661"/>
          <a:ext cx="3474720" cy="8382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621792">
                  <a:extLst>
                    <a:ext uri="{9D8B030D-6E8A-4147-A177-3AD203B41FA5}">
                      <a16:colId xmlns:a16="http://schemas.microsoft.com/office/drawing/2014/main" val="232910718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791180741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865307070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89071824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66119963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53224598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4144045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236735574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640793026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082151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9762660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206092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2957888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489022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9CDC301-59D6-4E22-9B28-897DEE415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22"/>
          <a:stretch/>
        </p:blipFill>
        <p:spPr>
          <a:xfrm>
            <a:off x="1550699" y="319407"/>
            <a:ext cx="7810117" cy="2917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38B19-4CC2-46C6-BCF8-9657424A5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699" y="319407"/>
            <a:ext cx="476316" cy="504895"/>
          </a:xfrm>
          <a:prstGeom prst="rect">
            <a:avLst/>
          </a:prstGeom>
        </p:spPr>
      </p:pic>
      <p:pic>
        <p:nvPicPr>
          <p:cNvPr id="18" name="Picture 17" descr="Calendar&#10;&#10;Description automatically generated">
            <a:extLst>
              <a:ext uri="{FF2B5EF4-FFF2-40B4-BE49-F238E27FC236}">
                <a16:creationId xmlns:a16="http://schemas.microsoft.com/office/drawing/2014/main" id="{DDED0C83-1C35-44B9-A90C-6F0A04F8B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1" t="44858" r="1786" b="51820"/>
          <a:stretch/>
        </p:blipFill>
        <p:spPr>
          <a:xfrm>
            <a:off x="958408" y="5786051"/>
            <a:ext cx="2975260" cy="273377"/>
          </a:xfrm>
          <a:prstGeom prst="rect">
            <a:avLst/>
          </a:prstGeom>
        </p:spPr>
      </p:pic>
      <p:pic>
        <p:nvPicPr>
          <p:cNvPr id="19" name="Picture 18" descr="Calendar&#10;&#10;Description automatically generated">
            <a:extLst>
              <a:ext uri="{FF2B5EF4-FFF2-40B4-BE49-F238E27FC236}">
                <a16:creationId xmlns:a16="http://schemas.microsoft.com/office/drawing/2014/main" id="{B4AF94BB-703B-4854-9536-CB8597B83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t="44858" r="49019" b="51820"/>
          <a:stretch/>
        </p:blipFill>
        <p:spPr>
          <a:xfrm>
            <a:off x="7414626" y="5786051"/>
            <a:ext cx="2975260" cy="273377"/>
          </a:xfrm>
          <a:prstGeom prst="rect">
            <a:avLst/>
          </a:prstGeom>
        </p:spPr>
      </p:pic>
      <p:pic>
        <p:nvPicPr>
          <p:cNvPr id="20" name="Picture 19" descr="Calendar&#10;&#10;Description automatically generated">
            <a:extLst>
              <a:ext uri="{FF2B5EF4-FFF2-40B4-BE49-F238E27FC236}">
                <a16:creationId xmlns:a16="http://schemas.microsoft.com/office/drawing/2014/main" id="{C4D6422F-0E31-479E-9BB6-0A374747F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1" t="20035" r="1786" b="76643"/>
          <a:stretch/>
        </p:blipFill>
        <p:spPr>
          <a:xfrm>
            <a:off x="4186517" y="5786051"/>
            <a:ext cx="2975260" cy="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22987</TotalTime>
  <Words>967</Words>
  <Application>Microsoft Office PowerPoint</Application>
  <PresentationFormat>Widescreen</PresentationFormat>
  <Paragraphs>571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LM0610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Xinyi</cp:lastModifiedBy>
  <cp:revision>103</cp:revision>
  <dcterms:created xsi:type="dcterms:W3CDTF">2021-04-14T08:08:52Z</dcterms:created>
  <dcterms:modified xsi:type="dcterms:W3CDTF">2021-12-07T03:17:39Z</dcterms:modified>
</cp:coreProperties>
</file>